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32" r:id="rId2"/>
    <p:sldMasterId id="2147483744" r:id="rId3"/>
  </p:sldMasterIdLst>
  <p:sldIdLst>
    <p:sldId id="294" r:id="rId4"/>
    <p:sldId id="298" r:id="rId5"/>
    <p:sldId id="299" r:id="rId6"/>
    <p:sldId id="300" r:id="rId7"/>
    <p:sldId id="276" r:id="rId8"/>
    <p:sldId id="277" r:id="rId9"/>
    <p:sldId id="280" r:id="rId10"/>
    <p:sldId id="339" r:id="rId11"/>
    <p:sldId id="327" r:id="rId12"/>
    <p:sldId id="282" r:id="rId13"/>
    <p:sldId id="284" r:id="rId14"/>
    <p:sldId id="328" r:id="rId15"/>
    <p:sldId id="285" r:id="rId16"/>
    <p:sldId id="287" r:id="rId17"/>
    <p:sldId id="288" r:id="rId18"/>
    <p:sldId id="290" r:id="rId19"/>
    <p:sldId id="312" r:id="rId20"/>
    <p:sldId id="324" r:id="rId21"/>
    <p:sldId id="341" r:id="rId22"/>
    <p:sldId id="340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38" r:id="rId31"/>
    <p:sldId id="314" r:id="rId32"/>
    <p:sldId id="326" r:id="rId33"/>
    <p:sldId id="301" r:id="rId34"/>
    <p:sldId id="325" r:id="rId35"/>
    <p:sldId id="329" r:id="rId36"/>
    <p:sldId id="330" r:id="rId37"/>
    <p:sldId id="331" r:id="rId38"/>
    <p:sldId id="332" r:id="rId39"/>
    <p:sldId id="333" r:id="rId40"/>
    <p:sldId id="334" r:id="rId41"/>
    <p:sldId id="335" r:id="rId42"/>
    <p:sldId id="336" r:id="rId43"/>
    <p:sldId id="337" r:id="rId44"/>
    <p:sldId id="291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795451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049330"/>
      </p:ext>
    </p:extLst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54398"/>
      </p:ext>
    </p:extLst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477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879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7737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3140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4221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6678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88138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65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694865"/>
      </p:ext>
    </p:extLst>
  </p:cSld>
  <p:clrMapOvr>
    <a:masterClrMapping/>
  </p:clrMapOvr>
  <p:transition spd="slow">
    <p:push dir="u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06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708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1381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227065"/>
      </p:ext>
    </p:extLst>
  </p:cSld>
  <p:clrMapOvr>
    <a:masterClrMapping/>
  </p:clrMapOvr>
  <p:transition spd="slow">
    <p:push dir="u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727763"/>
      </p:ext>
    </p:extLst>
  </p:cSld>
  <p:clrMapOvr>
    <a:masterClrMapping/>
  </p:clrMapOvr>
  <p:transition spd="slow">
    <p:push dir="u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519616"/>
      </p:ext>
    </p:extLst>
  </p:cSld>
  <p:clrMapOvr>
    <a:masterClrMapping/>
  </p:clrMapOvr>
  <p:transition spd="slow">
    <p:push dir="u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4607421"/>
      </p:ext>
    </p:extLst>
  </p:cSld>
  <p:clrMapOvr>
    <a:masterClrMapping/>
  </p:clrMapOvr>
  <p:transition spd="slow">
    <p:push dir="u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463949"/>
      </p:ext>
    </p:extLst>
  </p:cSld>
  <p:clrMapOvr>
    <a:masterClrMapping/>
  </p:clrMapOvr>
  <p:transition spd="slow">
    <p:push dir="u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377579"/>
      </p:ext>
    </p:extLst>
  </p:cSld>
  <p:clrMapOvr>
    <a:masterClrMapping/>
  </p:clrMapOvr>
  <p:transition spd="slow">
    <p:push dir="u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39939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19998"/>
      </p:ext>
    </p:extLst>
  </p:cSld>
  <p:clrMapOvr>
    <a:masterClrMapping/>
  </p:clrMapOvr>
  <p:transition spd="slow">
    <p:push dir="u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930048"/>
      </p:ext>
    </p:extLst>
  </p:cSld>
  <p:clrMapOvr>
    <a:masterClrMapping/>
  </p:clrMapOvr>
  <p:transition spd="slow">
    <p:push dir="u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724127"/>
      </p:ext>
    </p:extLst>
  </p:cSld>
  <p:clrMapOvr>
    <a:masterClrMapping/>
  </p:clrMapOvr>
  <p:transition spd="slow">
    <p:push dir="u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405245"/>
      </p:ext>
    </p:extLst>
  </p:cSld>
  <p:clrMapOvr>
    <a:masterClrMapping/>
  </p:clrMapOvr>
  <p:transition spd="slow">
    <p:push dir="u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880795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72917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660547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09390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1786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04070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685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57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C31E6-BA8B-41BC-9CBE-C9C16357FB40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58DE4-B393-4A2B-99DC-B3F553C186ED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789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D816C7-09E3-4A57-AA9F-FA04842C82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2021-05-07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5BCA5-EFBE-4421-826E-27A071593EF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536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ransition spd="slow">
    <p:push dir="u"/>
  </p:transition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0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microsoft.com/office/2007/relationships/hdphoto" Target="../media/hdphoto2.wdp"/><Relationship Id="rId5" Type="http://schemas.openxmlformats.org/officeDocument/2006/relationships/image" Target="../media/image13.png"/><Relationship Id="rId10" Type="http://schemas.openxmlformats.org/officeDocument/2006/relationships/image" Target="../media/image30.png"/><Relationship Id="rId4" Type="http://schemas.openxmlformats.org/officeDocument/2006/relationships/image" Target="../media/image12.jpeg"/><Relationship Id="rId9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microsoft.com/office/2007/relationships/hdphoto" Target="../media/hdphoto5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6.wdp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5.png"/><Relationship Id="rId7" Type="http://schemas.microsoft.com/office/2007/relationships/hdphoto" Target="../media/hdphoto7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8.png"/><Relationship Id="rId5" Type="http://schemas.openxmlformats.org/officeDocument/2006/relationships/image" Target="../media/image36.png"/><Relationship Id="rId10" Type="http://schemas.openxmlformats.org/officeDocument/2006/relationships/image" Target="../media/image47.png"/><Relationship Id="rId4" Type="http://schemas.microsoft.com/office/2007/relationships/hdphoto" Target="../media/hdphoto6.wdp"/><Relationship Id="rId9" Type="http://schemas.openxmlformats.org/officeDocument/2006/relationships/image" Target="../media/image46.tm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microsoft.com/office/2007/relationships/hdphoto" Target="../media/hdphoto6.wdp"/><Relationship Id="rId5" Type="http://schemas.openxmlformats.org/officeDocument/2006/relationships/image" Target="../media/image35.png"/><Relationship Id="rId10" Type="http://schemas.openxmlformats.org/officeDocument/2006/relationships/image" Target="../media/image49.png"/><Relationship Id="rId4" Type="http://schemas.openxmlformats.org/officeDocument/2006/relationships/image" Target="../media/image12.jpeg"/><Relationship Id="rId9" Type="http://schemas.microsoft.com/office/2007/relationships/hdphoto" Target="../media/hdphoto7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50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55.png"/><Relationship Id="rId5" Type="http://schemas.openxmlformats.org/officeDocument/2006/relationships/image" Target="../media/image51.png"/><Relationship Id="rId10" Type="http://schemas.openxmlformats.org/officeDocument/2006/relationships/image" Target="../media/image54.png"/><Relationship Id="rId4" Type="http://schemas.microsoft.com/office/2007/relationships/hdphoto" Target="../media/hdphoto8.wdp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0.png"/><Relationship Id="rId7" Type="http://schemas.openxmlformats.org/officeDocument/2006/relationships/image" Target="../media/image5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1.png"/><Relationship Id="rId4" Type="http://schemas.microsoft.com/office/2007/relationships/hdphoto" Target="../media/hdphoto8.wdp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microsoft.com/office/2007/relationships/hdphoto" Target="../media/hdphoto8.wdp"/><Relationship Id="rId5" Type="http://schemas.openxmlformats.org/officeDocument/2006/relationships/image" Target="../media/image50.png"/><Relationship Id="rId10" Type="http://schemas.openxmlformats.org/officeDocument/2006/relationships/image" Target="../media/image59.png"/><Relationship Id="rId4" Type="http://schemas.openxmlformats.org/officeDocument/2006/relationships/image" Target="../media/image12.jpeg"/><Relationship Id="rId9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0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1.png"/><Relationship Id="rId4" Type="http://schemas.microsoft.com/office/2007/relationships/hdphoto" Target="../media/hdphoto8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0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1.png"/><Relationship Id="rId10" Type="http://schemas.openxmlformats.org/officeDocument/2006/relationships/image" Target="../media/image65.png"/><Relationship Id="rId4" Type="http://schemas.microsoft.com/office/2007/relationships/hdphoto" Target="../media/hdphoto8.wdp"/><Relationship Id="rId9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0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51.png"/><Relationship Id="rId4" Type="http://schemas.microsoft.com/office/2007/relationships/hdphoto" Target="../media/hdphoto8.wdp"/><Relationship Id="rId9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 박스, 원격 제어, 콘솔, 게임, 블랙, 비디오 게임, 재미, 마이크로 소프트, 계약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1812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0" y="-11812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901141" y="1812043"/>
            <a:ext cx="6159731" cy="2025350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9914" y="5204971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김동혁</a:t>
            </a:r>
            <a:r>
              <a:rPr lang="en-US" altLang="ko-KR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임수환</a:t>
            </a:r>
            <a:r>
              <a:rPr lang="en-US" altLang="ko-KR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36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정연우</a:t>
            </a:r>
            <a:endParaRPr lang="ko-KR" altLang="en-US" sz="3600" b="1" dirty="0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5536276" y="2244088"/>
            <a:ext cx="1191277" cy="34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91658" y="2516552"/>
            <a:ext cx="4607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C# </a:t>
            </a:r>
            <a:r>
              <a:rPr lang="ko-KR" altLang="en-US" sz="6000" b="1" dirty="0" smtClean="0">
                <a:solidFill>
                  <a:prstClr val="white"/>
                </a:solidFill>
                <a:latin typeface="맑은 고딕"/>
                <a:ea typeface="맑은 고딕" panose="020B0503020000020004" pitchFamily="50" charset="-127"/>
              </a:rPr>
              <a:t>미니게임</a:t>
            </a:r>
            <a:endParaRPr lang="ko-KR" altLang="en-US" sz="60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655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990091" y="672952"/>
            <a:ext cx="78579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조작 키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  <a:endParaRPr lang="en-US" altLang="ko-KR" sz="3600" b="1" dirty="0">
              <a:solidFill>
                <a:prstClr val="white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23" y="620690"/>
            <a:ext cx="360039" cy="360039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1265" y="1474573"/>
            <a:ext cx="7817708" cy="475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2274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1" y="612878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258174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4888" y="672951"/>
            <a:ext cx="93968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뱀 꼬리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135" y="618209"/>
            <a:ext cx="360039" cy="3600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8" y="1412777"/>
            <a:ext cx="7678046" cy="4922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16107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4888" y="672951"/>
            <a:ext cx="93968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뱀 꼬리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8" y="4711666"/>
            <a:ext cx="7678046" cy="172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717" y="1344742"/>
            <a:ext cx="7678047" cy="3194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887" y="620690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1687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64888" y="672951"/>
            <a:ext cx="93968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뱀 꼬리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2122147" y="3984771"/>
            <a:ext cx="7935913" cy="2397465"/>
            <a:chOff x="598146" y="3573016"/>
            <a:chExt cx="7935913" cy="2809219"/>
          </a:xfrm>
        </p:grpSpPr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8146" y="3573923"/>
              <a:ext cx="7935913" cy="28083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TextBox 1"/>
            <p:cNvSpPr txBox="1"/>
            <p:nvPr/>
          </p:nvSpPr>
          <p:spPr>
            <a:xfrm>
              <a:off x="1835696" y="3573016"/>
              <a:ext cx="5102652" cy="7573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뱀이 먹이를 먹게 되면 먹이가 </a:t>
              </a:r>
              <a:r>
                <a:rPr lang="ko-KR" altLang="en-US" dirty="0" smtClean="0"/>
                <a:t>랜덤 </a:t>
              </a:r>
              <a:r>
                <a:rPr lang="ko-KR" altLang="en-US" dirty="0"/>
                <a:t>좌표에</a:t>
              </a:r>
              <a:endParaRPr lang="en-US" altLang="ko-KR" dirty="0"/>
            </a:p>
            <a:p>
              <a:r>
                <a:rPr lang="ko-KR" altLang="en-US" dirty="0"/>
                <a:t>다시 생성되게 하는 코드입니다</a:t>
              </a:r>
              <a:r>
                <a:rPr lang="en-US" altLang="ko-KR" dirty="0"/>
                <a:t>.</a:t>
              </a:r>
              <a:endParaRPr lang="ko-KR" altLang="en-US" dirty="0"/>
            </a:p>
          </p:txBody>
        </p:sp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147" y="1409283"/>
            <a:ext cx="7935913" cy="243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712" y="620689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1116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2153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1166" y="627946"/>
            <a:ext cx="21307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게임이 끝나는 조건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889" y="4333102"/>
            <a:ext cx="7640637" cy="204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682" y="1444625"/>
            <a:ext cx="7640637" cy="2723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8372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76250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41166" y="627946"/>
            <a:ext cx="21307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게임이 끝나는 조건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64" y="3542111"/>
            <a:ext cx="7848872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1565" y="1419127"/>
            <a:ext cx="7848871" cy="18760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134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961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68326" y="627946"/>
            <a:ext cx="1258678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 영상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4" name="뱀게임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00650" y="1423609"/>
            <a:ext cx="8031892" cy="47218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837" y="6182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2228" y="625466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35570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1744" y="3479863"/>
            <a:ext cx="4371940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200" b="1" spc="600" dirty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 2</a:t>
            </a:r>
          </a:p>
          <a:p>
            <a:pPr algn="dist"/>
            <a:r>
              <a:rPr lang="en-US" altLang="ko-KR" sz="1200" b="1" spc="600" dirty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zzang</a:t>
            </a:r>
            <a:endParaRPr lang="ko-KR" altLang="en-US" sz="2800" b="1" spc="600" dirty="0">
              <a:solidFill>
                <a:srgbClr val="33CCFF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32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91744" y="1790458"/>
            <a:ext cx="47510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</a:t>
            </a:r>
          </a:p>
          <a:p>
            <a:pPr algn="ctr"/>
            <a:r>
              <a:rPr lang="en-US" altLang="ko-KR" sz="6000" b="1" spc="6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PUZZLE</a:t>
            </a:r>
            <a:endParaRPr lang="ko-KR" altLang="en-US" sz="60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37" y="3890360"/>
            <a:ext cx="543335" cy="5467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95800" y="3167757"/>
            <a:ext cx="3672408" cy="261610"/>
          </a:xfrm>
          <a:prstGeom prst="rect">
            <a:avLst/>
          </a:prstGeom>
          <a:solidFill>
            <a:schemeClr val="bg1"/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b="1" spc="300" dirty="0" smtClean="0">
                <a:latin typeface="나눔스퀘어" pitchFamily="50" charset="-127"/>
                <a:ea typeface="나눔스퀘어" pitchFamily="50" charset="-127"/>
              </a:rPr>
              <a:t>PUZZLE</a:t>
            </a:r>
            <a:r>
              <a:rPr lang="ko-KR" altLang="en-US" sz="1100" b="1" spc="3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100" b="1" spc="300" dirty="0">
                <a:latin typeface="나눔스퀘어" pitchFamily="50" charset="-127"/>
                <a:ea typeface="나눔스퀘어" pitchFamily="50" charset="-127"/>
              </a:rPr>
              <a:t>게임에 대해 알아보자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3197" y="4898105"/>
            <a:ext cx="111761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임 수 환</a:t>
            </a:r>
            <a:endParaRPr lang="ko-KR" altLang="en-US" sz="16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4060037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14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25918" y="672951"/>
            <a:ext cx="88998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기획의도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39570" y="458669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606" y="620689"/>
            <a:ext cx="360039" cy="3600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739" y="620689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872" y="620689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005" y="620689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5139" y="620689"/>
            <a:ext cx="360039" cy="3600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06046" y="2204864"/>
            <a:ext cx="3960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</a:rPr>
              <a:t>- </a:t>
            </a:r>
            <a:r>
              <a:rPr lang="en-US" altLang="ko-KR" sz="2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c# window form </a:t>
            </a:r>
            <a:r>
              <a:rPr lang="ko-KR" altLang="en-US" sz="2400" dirty="0" smtClean="0">
                <a:solidFill>
                  <a:schemeClr val="bg1"/>
                </a:solidFill>
              </a:rPr>
              <a:t>을 보다  쉽게 이해하고 재미있게  알아가기위해  간단한 게임을 개발 하였습니다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66486" y="2564904"/>
            <a:ext cx="34563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사람들은 이게임을 통해 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c#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의</a:t>
            </a:r>
            <a:r>
              <a:rPr lang="en-US" altLang="ko-KR" sz="16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ko-KR" altLang="en-US" sz="1600" dirty="0" smtClean="0">
                <a:solidFill>
                  <a:srgbClr val="FF0000"/>
                </a:solidFill>
                <a:latin typeface="+mj-ea"/>
                <a:ea typeface="+mj-ea"/>
              </a:rPr>
              <a:t>이해와 재미를 추구 할 수 있음</a:t>
            </a:r>
            <a:r>
              <a:rPr lang="en-US" altLang="ko-KR" sz="1600" dirty="0" smtClean="0">
                <a:solidFill>
                  <a:srgbClr val="FF0000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FF0000"/>
              </a:solidFill>
              <a:latin typeface="+mj-ea"/>
              <a:ea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706046" y="3921988"/>
            <a:ext cx="39604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if 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,(do)while 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 등을 활용 하고</a:t>
            </a:r>
            <a:endParaRPr lang="en-US" altLang="ko-KR" sz="1400" dirty="0" smtClean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Form 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button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과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label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에 이벤트를 추가하여  여러 가지 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form 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의 기능들을 구현 하였습니다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C#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문법의 기본을 활용 하여 만든 게임 입니다</a:t>
            </a:r>
            <a:r>
              <a:rPr lang="en-US" altLang="ko-KR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690001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938246"/>
            <a:ext cx="4160475" cy="236806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653268" y="1397918"/>
            <a:ext cx="28194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ko-KR" altLang="en-US" sz="6000" b="1" spc="600" dirty="0" smtClean="0">
                <a:solidFill>
                  <a:prstClr val="white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목 차</a:t>
            </a:r>
            <a:endParaRPr lang="ko-KR" altLang="en-US" sz="6000" b="1" spc="600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15428" y="2401932"/>
            <a:ext cx="150233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개발 환경 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15429" y="3013679"/>
            <a:ext cx="165141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메인 디자인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15428" y="3625426"/>
            <a:ext cx="13227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GAME 1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115428" y="4237176"/>
            <a:ext cx="13227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GAME </a:t>
            </a:r>
            <a:r>
              <a:rPr lang="en-US" altLang="ko-KR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2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2398634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2398634"/>
            <a:ext cx="360039" cy="36003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013680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013680"/>
            <a:ext cx="360039" cy="36003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617167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3617167"/>
            <a:ext cx="360039" cy="360039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4237177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4237177"/>
            <a:ext cx="360039" cy="36003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7115428" y="4846643"/>
            <a:ext cx="1322798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b="1" spc="300" dirty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GAME 3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4846644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4846644"/>
            <a:ext cx="360039" cy="36003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115428" y="5430519"/>
            <a:ext cx="1651414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b="1" spc="300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랭킹 시스템</a:t>
            </a:r>
            <a:endParaRPr lang="ko-KR" altLang="en-US" b="1" spc="300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5430520"/>
            <a:ext cx="360039" cy="360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81" y="5430520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28179"/>
      </p:ext>
    </p:extLst>
  </p:cSld>
  <p:clrMapOvr>
    <a:masterClrMapping/>
  </p:clrMapOvr>
  <p:transition spd="slow" advTm="4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메인 화면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 descr="puzzle2 (실행) - Microsoft Visual Studio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512916"/>
            <a:ext cx="10903527" cy="516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99857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77051" y="1412777"/>
            <a:ext cx="8237900" cy="4913882"/>
          </a:xfrm>
          <a:prstGeom prst="rect">
            <a:avLst/>
          </a:prstGeom>
        </p:spPr>
      </p:pic>
      <p:sp>
        <p:nvSpPr>
          <p:cNvPr id="23" name="직사각형 22"/>
          <p:cNvSpPr>
            <a:spLocks/>
          </p:cNvSpPr>
          <p:nvPr/>
        </p:nvSpPr>
        <p:spPr>
          <a:xfrm>
            <a:off x="7112525" y="2124925"/>
            <a:ext cx="2768652" cy="18402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우선</a:t>
            </a:r>
            <a:r>
              <a:rPr lang="en-US" altLang="ko-KR" dirty="0" smtClean="0"/>
              <a:t>textbox</a:t>
            </a:r>
            <a:r>
              <a:rPr lang="ko-KR" altLang="en-US" dirty="0" smtClean="0"/>
              <a:t>에 적용될</a:t>
            </a:r>
            <a:r>
              <a:rPr lang="en-US" altLang="ko-KR" dirty="0" smtClean="0"/>
              <a:t>counter </a:t>
            </a:r>
            <a:r>
              <a:rPr lang="ko-KR" altLang="en-US" dirty="0" smtClean="0"/>
              <a:t>라는 변수를 선언해주고 퍼즐 </a:t>
            </a:r>
            <a:r>
              <a:rPr lang="ko-KR" altLang="en-US" dirty="0"/>
              <a:t>버튼에 </a:t>
            </a:r>
            <a:r>
              <a:rPr lang="ko-KR" altLang="en-US" dirty="0" smtClean="0"/>
              <a:t> </a:t>
            </a:r>
            <a:r>
              <a:rPr lang="ko-KR" altLang="en-US" dirty="0"/>
              <a:t>쓸 텍스트 값을 </a:t>
            </a:r>
            <a:r>
              <a:rPr lang="ko-KR" altLang="en-US" dirty="0" err="1" smtClean="0"/>
              <a:t>각각저장</a:t>
            </a:r>
            <a:r>
              <a:rPr lang="ko-KR" altLang="en-US" dirty="0" smtClean="0"/>
              <a:t> 합니다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356594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3600" y="1412776"/>
            <a:ext cx="7982465" cy="497663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7235218" y="2219498"/>
            <a:ext cx="3087229" cy="223272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게임완료시</a:t>
            </a:r>
            <a:r>
              <a:rPr lang="ko-KR" altLang="en-US" dirty="0" smtClean="0"/>
              <a:t> 뜰 메세지박스와 랭킹시스템을 </a:t>
            </a:r>
            <a:r>
              <a:rPr lang="ko-KR" altLang="en-US" dirty="0" err="1" smtClean="0"/>
              <a:t>나오게할</a:t>
            </a:r>
            <a:r>
              <a:rPr lang="ko-KR" altLang="en-US" dirty="0" smtClean="0"/>
              <a:t> 코드입니다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퍼즐의 </a:t>
            </a:r>
            <a:r>
              <a:rPr lang="ko-KR" altLang="en-US" dirty="0"/>
              <a:t>버튼을</a:t>
            </a:r>
            <a:r>
              <a:rPr lang="en-US" altLang="ko-KR" dirty="0"/>
              <a:t> </a:t>
            </a:r>
            <a:r>
              <a:rPr lang="ko-KR" altLang="en-US" dirty="0"/>
              <a:t>배열에 저장하고</a:t>
            </a:r>
            <a:endParaRPr lang="en-US" altLang="ko-KR" dirty="0"/>
          </a:p>
          <a:p>
            <a:pPr algn="ctr"/>
            <a:r>
              <a:rPr lang="ko-KR" altLang="en-US" dirty="0"/>
              <a:t>이 배열을 섞어줄 랜덤 함수 사용</a:t>
            </a:r>
          </a:p>
        </p:txBody>
      </p:sp>
    </p:spTree>
    <p:extLst>
      <p:ext uri="{BB962C8B-B14F-4D97-AF65-F5344CB8AC3E}">
        <p14:creationId xmlns:p14="http://schemas.microsoft.com/office/powerpoint/2010/main" val="235849701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09377" y="1412776"/>
            <a:ext cx="8014926" cy="4798553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950180" y="3386260"/>
            <a:ext cx="2952328" cy="138642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do while</a:t>
            </a:r>
            <a:r>
              <a:rPr lang="ko-KR" altLang="en-US" dirty="0"/>
              <a:t>문을 사용해 버튼의 텍스트를 배열에 저장</a:t>
            </a:r>
          </a:p>
        </p:txBody>
      </p:sp>
    </p:spTree>
    <p:extLst>
      <p:ext uri="{BB962C8B-B14F-4D97-AF65-F5344CB8AC3E}">
        <p14:creationId xmlns:p14="http://schemas.microsoft.com/office/powerpoint/2010/main" val="256649080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5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3" y="620690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3" y="620690"/>
            <a:ext cx="360039" cy="360039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381" y="619200"/>
            <a:ext cx="360039" cy="360039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20586" y="1522296"/>
            <a:ext cx="7950827" cy="4680796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554137" y="2644664"/>
            <a:ext cx="3318628" cy="13012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Exit(</a:t>
            </a:r>
            <a:r>
              <a:rPr lang="ko-KR" altLang="en-US" dirty="0"/>
              <a:t>게임 종료</a:t>
            </a:r>
            <a:r>
              <a:rPr lang="en-US" altLang="ko-KR" dirty="0"/>
              <a:t>)</a:t>
            </a:r>
            <a:r>
              <a:rPr lang="ko-KR" altLang="en-US" dirty="0"/>
              <a:t> 버튼 클릭 </a:t>
            </a:r>
            <a:endParaRPr lang="en-US" altLang="ko-KR" dirty="0"/>
          </a:p>
          <a:p>
            <a:pPr algn="ctr"/>
            <a:r>
              <a:rPr lang="ko-KR" altLang="en-US" dirty="0"/>
              <a:t>시 나올 메시지 박스를 </a:t>
            </a:r>
            <a:endParaRPr lang="en-US" altLang="ko-KR" dirty="0"/>
          </a:p>
          <a:p>
            <a:pPr algn="ctr"/>
            <a:r>
              <a:rPr lang="en-US" altLang="ko-KR" dirty="0"/>
              <a:t>yes</a:t>
            </a:r>
            <a:r>
              <a:rPr lang="ko-KR" altLang="en-US" dirty="0"/>
              <a:t>와</a:t>
            </a:r>
            <a:r>
              <a:rPr lang="en-US" altLang="ko-KR" dirty="0"/>
              <a:t> no</a:t>
            </a:r>
            <a:r>
              <a:rPr lang="ko-KR" altLang="en-US" dirty="0" smtClean="0"/>
              <a:t>문구와</a:t>
            </a:r>
            <a:endParaRPr lang="en-US" altLang="ko-KR" dirty="0"/>
          </a:p>
          <a:p>
            <a:pPr algn="ctr"/>
            <a:r>
              <a:rPr lang="ko-KR" altLang="en-US" dirty="0"/>
              <a:t> 함께 나오게  할 코드</a:t>
            </a:r>
          </a:p>
        </p:txBody>
      </p:sp>
    </p:spTree>
    <p:extLst>
      <p:ext uri="{BB962C8B-B14F-4D97-AF65-F5344CB8AC3E}">
        <p14:creationId xmlns:p14="http://schemas.microsoft.com/office/powerpoint/2010/main" val="369026797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6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4240" y="1412777"/>
            <a:ext cx="7783522" cy="4732650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023836" y="2406837"/>
            <a:ext cx="2644623" cy="144016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버튼</a:t>
            </a:r>
            <a:r>
              <a:rPr lang="en-US" altLang="ko-KR" dirty="0"/>
              <a:t>solution</a:t>
            </a:r>
            <a:r>
              <a:rPr lang="ko-KR" altLang="en-US" dirty="0"/>
              <a:t>클릭 시 버튼의 텍스트 값을 원래 대로 바꿔줄 코드 </a:t>
            </a:r>
          </a:p>
        </p:txBody>
      </p:sp>
    </p:spTree>
    <p:extLst>
      <p:ext uri="{BB962C8B-B14F-4D97-AF65-F5344CB8AC3E}">
        <p14:creationId xmlns:p14="http://schemas.microsoft.com/office/powerpoint/2010/main" val="19761112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7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32454" y="1412777"/>
            <a:ext cx="7809470" cy="4966413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988909" y="3204427"/>
            <a:ext cx="3883856" cy="151216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퍼즐 버튼 에 빈 공간 버튼 클릭 시</a:t>
            </a:r>
            <a:endParaRPr lang="en-US" altLang="ko-KR" dirty="0"/>
          </a:p>
          <a:p>
            <a:pPr algn="ctr"/>
            <a:r>
              <a:rPr lang="ko-KR" altLang="en-US" dirty="0"/>
              <a:t>이동 가능한 공간을 만들어줄 코드</a:t>
            </a:r>
            <a:endParaRPr lang="en-US" altLang="ko-KR" dirty="0"/>
          </a:p>
          <a:p>
            <a:pPr algn="ctr"/>
            <a:r>
              <a:rPr lang="ko-KR" altLang="en-US" dirty="0"/>
              <a:t>버튼 </a:t>
            </a:r>
            <a:r>
              <a:rPr lang="en-US" altLang="ko-KR" dirty="0"/>
              <a:t>16</a:t>
            </a:r>
            <a:r>
              <a:rPr lang="ko-KR" altLang="en-US" dirty="0"/>
              <a:t>까지 비슷한 코드입니다 </a:t>
            </a:r>
          </a:p>
        </p:txBody>
      </p:sp>
    </p:spTree>
    <p:extLst>
      <p:ext uri="{BB962C8B-B14F-4D97-AF65-F5344CB8AC3E}">
        <p14:creationId xmlns:p14="http://schemas.microsoft.com/office/powerpoint/2010/main" val="237741528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8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4669" y="1412777"/>
            <a:ext cx="8002661" cy="4766037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5898292" y="2313503"/>
            <a:ext cx="4004458" cy="1014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en-US" altLang="ko-KR" dirty="0" err="1" smtClean="0"/>
              <a:t>reset,New</a:t>
            </a:r>
            <a:r>
              <a:rPr lang="en-US" altLang="ko-KR" dirty="0" smtClean="0"/>
              <a:t> </a:t>
            </a:r>
            <a:r>
              <a:rPr lang="en-US" altLang="ko-KR" dirty="0"/>
              <a:t>Game </a:t>
            </a:r>
            <a:r>
              <a:rPr lang="ko-KR" altLang="en-US" dirty="0" smtClean="0"/>
              <a:t>클릭 </a:t>
            </a:r>
            <a:r>
              <a:rPr lang="ko-KR" altLang="en-US" dirty="0"/>
              <a:t>퍼즐 버튼의 위치가 섞이게 해주는 </a:t>
            </a:r>
            <a:r>
              <a:rPr lang="ko-KR" altLang="en-US" dirty="0" smtClean="0"/>
              <a:t>코드와 </a:t>
            </a:r>
            <a:r>
              <a:rPr lang="ko-KR" altLang="en-US" dirty="0"/>
              <a:t>텍스트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박스 </a:t>
            </a:r>
            <a:r>
              <a:rPr lang="ko-KR" altLang="en-US" dirty="0"/>
              <a:t>내용을 초기화 시켜줄 코드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8950" y="620689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302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코드 설명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9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89"/>
            <a:ext cx="360039" cy="36003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5384" y="1412777"/>
            <a:ext cx="7801232" cy="4856218"/>
          </a:xfrm>
          <a:prstGeom prst="rect">
            <a:avLst/>
          </a:prstGeom>
        </p:spPr>
      </p:pic>
      <p:sp>
        <p:nvSpPr>
          <p:cNvPr id="19" name="직사각형 18"/>
          <p:cNvSpPr>
            <a:spLocks/>
          </p:cNvSpPr>
          <p:nvPr/>
        </p:nvSpPr>
        <p:spPr>
          <a:xfrm>
            <a:off x="6219567" y="2583901"/>
            <a:ext cx="3677911" cy="1014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도움말 버튼 클릭 시 나올 메시지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박스 </a:t>
            </a:r>
            <a:r>
              <a:rPr lang="ko-KR" altLang="en-US" dirty="0"/>
              <a:t>내용 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1" y="604641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773258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0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실행 결과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10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sp>
        <p:nvSpPr>
          <p:cNvPr id="13" name="제목 1"/>
          <p:cNvSpPr txBox="1">
            <a:spLocks/>
          </p:cNvSpPr>
          <p:nvPr/>
        </p:nvSpPr>
        <p:spPr>
          <a:xfrm>
            <a:off x="1784146" y="1340768"/>
            <a:ext cx="2952328" cy="6480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8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실행 결과</a:t>
            </a:r>
          </a:p>
        </p:txBody>
      </p:sp>
      <p:pic>
        <p:nvPicPr>
          <p:cNvPr id="14" name="그림 13" descr="puzzle2 (실행) - Microsoft Visual Studio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886" y="2136443"/>
            <a:ext cx="4244159" cy="1800200"/>
          </a:xfrm>
          <a:prstGeom prst="rect">
            <a:avLst/>
          </a:prstGeom>
        </p:spPr>
      </p:pic>
      <p:pic>
        <p:nvPicPr>
          <p:cNvPr id="19" name="그림 18" descr="Form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306" y="2126870"/>
            <a:ext cx="4229262" cy="184730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74120" y="3936644"/>
            <a:ext cx="4395767" cy="251319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13500" y="3974178"/>
            <a:ext cx="4151172" cy="2475656"/>
          </a:xfrm>
          <a:prstGeom prst="rect">
            <a:avLst/>
          </a:prstGeom>
        </p:spPr>
      </p:pic>
      <p:sp>
        <p:nvSpPr>
          <p:cNvPr id="22" name="타원 21"/>
          <p:cNvSpPr/>
          <p:nvPr/>
        </p:nvSpPr>
        <p:spPr>
          <a:xfrm>
            <a:off x="1539912" y="3920200"/>
            <a:ext cx="1515782" cy="5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</a:t>
            </a:r>
            <a:r>
              <a:rPr lang="ko-KR" alt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게임완료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634383" y="2028786"/>
            <a:ext cx="1524606" cy="5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게임시작</a:t>
            </a:r>
          </a:p>
        </p:txBody>
      </p:sp>
      <p:sp>
        <p:nvSpPr>
          <p:cNvPr id="24" name="타원 23"/>
          <p:cNvSpPr/>
          <p:nvPr/>
        </p:nvSpPr>
        <p:spPr>
          <a:xfrm>
            <a:off x="1735222" y="2001563"/>
            <a:ext cx="1667360" cy="7335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메인 화면</a:t>
            </a:r>
          </a:p>
        </p:txBody>
      </p:sp>
      <p:sp>
        <p:nvSpPr>
          <p:cNvPr id="25" name="타원 24"/>
          <p:cNvSpPr/>
          <p:nvPr/>
        </p:nvSpPr>
        <p:spPr>
          <a:xfrm>
            <a:off x="5699980" y="3892242"/>
            <a:ext cx="1515782" cy="5413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4.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게임 종료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404" y="620689"/>
            <a:ext cx="360039" cy="36003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471" y="619640"/>
            <a:ext cx="360039" cy="36003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432" y="618591"/>
            <a:ext cx="360039" cy="360039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0713" y="618590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7367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flipH="1">
            <a:off x="5001352" y="816320"/>
            <a:ext cx="2327180" cy="576063"/>
            <a:chOff x="6516216" y="3370665"/>
            <a:chExt cx="2580345" cy="6719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3370665"/>
              <a:ext cx="671971" cy="67197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48" y="3370665"/>
              <a:ext cx="671971" cy="6719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590" y="3370665"/>
              <a:ext cx="671971" cy="671971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14" y="715538"/>
            <a:ext cx="720080" cy="72008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001352" y="816320"/>
            <a:ext cx="2327180" cy="576063"/>
            <a:chOff x="3408410" y="3282704"/>
            <a:chExt cx="2327180" cy="57606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48" y="3282704"/>
              <a:ext cx="606042" cy="5715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79" y="3287267"/>
              <a:ext cx="606042" cy="5715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10" y="3284985"/>
              <a:ext cx="606042" cy="571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418585" y="906577"/>
            <a:ext cx="1492716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개발 환경</a:t>
            </a:r>
            <a:endParaRPr lang="ko-KR" altLang="en-US" sz="20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93132" y="1435618"/>
            <a:ext cx="574362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Google Shape;1468;p31"/>
          <p:cNvSpPr txBox="1">
            <a:spLocks/>
          </p:cNvSpPr>
          <p:nvPr/>
        </p:nvSpPr>
        <p:spPr>
          <a:xfrm>
            <a:off x="3214097" y="2773627"/>
            <a:ext cx="1954394" cy="40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ko-KR" altLang="en-US" dirty="0" smtClean="0">
                <a:solidFill>
                  <a:srgbClr val="00B05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개발언어</a:t>
            </a:r>
            <a:endParaRPr lang="ko-KR" altLang="en-US" dirty="0">
              <a:solidFill>
                <a:srgbClr val="00B05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9" name="Google Shape;1471;p31"/>
          <p:cNvSpPr txBox="1">
            <a:spLocks/>
          </p:cNvSpPr>
          <p:nvPr/>
        </p:nvSpPr>
        <p:spPr>
          <a:xfrm>
            <a:off x="6772542" y="2768608"/>
            <a:ext cx="1451266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b="1" dirty="0" smtClean="0">
                <a:solidFill>
                  <a:srgbClr val="00B050"/>
                </a:solidFill>
                <a:latin typeface="Quicksand" panose="020B0600000101010101" charset="0"/>
                <a:ea typeface="HY동녘M" panose="02030600000101010101" pitchFamily="18" charset="-127"/>
              </a:rPr>
              <a:t>IDE</a:t>
            </a:r>
            <a:r>
              <a:rPr lang="en-US" dirty="0" smtClean="0">
                <a:solidFill>
                  <a:srgbClr val="00B050"/>
                </a:solidFill>
                <a:latin typeface="Quicksand" panose="020B0600000101010101" charset="0"/>
                <a:ea typeface="HY동녘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rgbClr val="00B050"/>
                </a:solidFill>
                <a:latin typeface="Quicksand" panose="020B0600000101010101" charset="0"/>
                <a:ea typeface="HY동녘M" panose="02030600000101010101" pitchFamily="18" charset="-127"/>
              </a:rPr>
              <a:t>툴</a:t>
            </a:r>
            <a:endParaRPr lang="ko-KR" altLang="en-US" dirty="0">
              <a:solidFill>
                <a:srgbClr val="00B05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1" name="Google Shape;1468;p31"/>
          <p:cNvSpPr txBox="1">
            <a:spLocks/>
          </p:cNvSpPr>
          <p:nvPr/>
        </p:nvSpPr>
        <p:spPr>
          <a:xfrm>
            <a:off x="3211948" y="5373347"/>
            <a:ext cx="1954394" cy="4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dirty="0" smtClean="0">
                <a:latin typeface="HY동녘M" panose="02030600000101010101" pitchFamily="18" charset="-127"/>
                <a:ea typeface="HY동녘M" panose="02030600000101010101" pitchFamily="18" charset="-127"/>
              </a:rPr>
              <a:t>    C#</a:t>
            </a:r>
            <a:endParaRPr lang="en-US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22" name="Google Shape;1468;p31"/>
          <p:cNvSpPr txBox="1">
            <a:spLocks/>
          </p:cNvSpPr>
          <p:nvPr/>
        </p:nvSpPr>
        <p:spPr>
          <a:xfrm>
            <a:off x="6481047" y="5369341"/>
            <a:ext cx="2145682" cy="401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2400" dirty="0" smtClean="0">
                <a:solidFill>
                  <a:schemeClr val="tx1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Visual Studio</a:t>
            </a:r>
            <a:endParaRPr lang="en-US" sz="2400" dirty="0">
              <a:solidFill>
                <a:schemeClr val="tx1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3" name="Picture 2" descr="소스 이미지 보기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06" y="3337068"/>
            <a:ext cx="1996436" cy="1874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4818" y="3337067"/>
            <a:ext cx="2678139" cy="18745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10441328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2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6457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2.96296E-6 L 0.92552 0.0044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76" y="20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3851" y="672952"/>
            <a:ext cx="94929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 영상</a:t>
            </a:r>
            <a:endParaRPr lang="ko-KR" altLang="en-US" sz="1400" b="1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 smtClean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11</a:t>
            </a:r>
            <a:endParaRPr lang="en-US" altLang="ko-KR" sz="3600" b="1" dirty="0">
              <a:solidFill>
                <a:schemeClr val="bg1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046" y="620690"/>
            <a:ext cx="360039" cy="360039"/>
          </a:xfrm>
          <a:prstGeom prst="rect">
            <a:avLst/>
          </a:prstGeom>
        </p:spPr>
      </p:pic>
      <p:pic>
        <p:nvPicPr>
          <p:cNvPr id="2" name="수환이꺼.wmv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96925" y="1503395"/>
            <a:ext cx="8031600" cy="44316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576" y="604641"/>
            <a:ext cx="360039" cy="360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5" y="604641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13221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7" name="TextBox 6"/>
          <p:cNvSpPr txBox="1"/>
          <p:nvPr/>
        </p:nvSpPr>
        <p:spPr>
          <a:xfrm>
            <a:off x="3819736" y="3471549"/>
            <a:ext cx="437194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spc="600" dirty="0" smtClean="0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GAME3</a:t>
            </a:r>
            <a:endParaRPr lang="en-US" altLang="ko-KR" sz="1600" b="1" spc="600" dirty="0">
              <a:solidFill>
                <a:srgbClr val="FFFF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dist"/>
            <a:r>
              <a:rPr lang="en-US" altLang="ko-KR" sz="1200" b="1" spc="600" dirty="0" smtClean="0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</a:t>
            </a:r>
            <a:r>
              <a:rPr lang="en-US" altLang="ko-KR" sz="1200" b="1" spc="600" dirty="0">
                <a:solidFill>
                  <a:srgbClr val="FFFF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zzang</a:t>
            </a:r>
            <a:endParaRPr lang="ko-KR" altLang="en-US" sz="2800" b="1" spc="600" dirty="0">
              <a:solidFill>
                <a:srgbClr val="FFFF00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19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91744" y="1790458"/>
            <a:ext cx="4751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</a:t>
            </a:r>
          </a:p>
          <a:p>
            <a:pPr algn="ctr"/>
            <a:r>
              <a:rPr lang="en-US" altLang="ko-KR" sz="4800" b="1" spc="600" dirty="0" smtClean="0">
                <a:solidFill>
                  <a:schemeClr val="bg1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Flappy Bird</a:t>
            </a:r>
            <a:endParaRPr lang="ko-KR" altLang="en-US" sz="48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37" y="3890360"/>
            <a:ext cx="543335" cy="5467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028303" y="3167757"/>
            <a:ext cx="4209535" cy="261610"/>
          </a:xfrm>
          <a:prstGeom prst="rect">
            <a:avLst/>
          </a:prstGeom>
          <a:solidFill>
            <a:schemeClr val="bg1"/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b="1" spc="300" dirty="0">
                <a:latin typeface="나눔스퀘어" pitchFamily="50" charset="-127"/>
                <a:ea typeface="나눔스퀘어" pitchFamily="50" charset="-127"/>
              </a:rPr>
              <a:t>Flappy Bird</a:t>
            </a:r>
            <a:r>
              <a:rPr lang="ko-KR" altLang="en-US" sz="1100" b="1" spc="3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100" b="1" spc="300" dirty="0">
                <a:latin typeface="나눔스퀘어" pitchFamily="50" charset="-127"/>
                <a:ea typeface="나눔스퀘어" pitchFamily="50" charset="-127"/>
              </a:rPr>
              <a:t>게임에 대해 알아보자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73197" y="4902934"/>
            <a:ext cx="111761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정</a:t>
            </a:r>
            <a:r>
              <a:rPr lang="en-US" altLang="ko-KR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연 우</a:t>
            </a:r>
            <a:endParaRPr lang="ko-KR" altLang="en-US" sz="16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4697858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04" y="0"/>
            <a:ext cx="9163396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480769" y="337057"/>
            <a:ext cx="1867785" cy="73866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기본디자인</a:t>
            </a:r>
            <a:endParaRPr lang="en-US" altLang="ko-KR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dist"/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및</a:t>
            </a:r>
            <a:endParaRPr lang="en-US" altLang="ko-KR" sz="1400" b="1" spc="300" dirty="0" smtClean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pPr algn="dist"/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기본 코드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583" y="1412777"/>
            <a:ext cx="2507289" cy="49922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62655" y="1412777"/>
            <a:ext cx="3953427" cy="9907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62655" y="2485095"/>
            <a:ext cx="5746444" cy="14861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62655" y="4081169"/>
            <a:ext cx="5746444" cy="238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6033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900323" y="672952"/>
            <a:ext cx="96532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게임 과정</a:t>
            </a:r>
            <a:endParaRPr lang="ko-KR" altLang="en-US" sz="1400" b="1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</a:p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23" y="620690"/>
            <a:ext cx="360039" cy="3600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2995" y="1457049"/>
            <a:ext cx="8326012" cy="22338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2995" y="3787495"/>
            <a:ext cx="8326012" cy="271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58995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1090" y="682447"/>
            <a:ext cx="213071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게임이 끝나는 코드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9652" y="1601419"/>
            <a:ext cx="8358253" cy="47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99761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1" y="-173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04018" y="672952"/>
            <a:ext cx="114165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게임 영상</a:t>
            </a:r>
            <a:endParaRPr lang="en-US" altLang="ko-KR" sz="1400" b="1" spc="300" dirty="0" smtClean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  <a:p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67" y="620690"/>
            <a:ext cx="360039" cy="360039"/>
          </a:xfrm>
          <a:prstGeom prst="rect">
            <a:avLst/>
          </a:prstGeom>
        </p:spPr>
      </p:pic>
      <p:pic>
        <p:nvPicPr>
          <p:cNvPr id="2" name="KakaoTalk_20210506_15403438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28826" y="1487591"/>
            <a:ext cx="813435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39389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  <a:solidFill>
            <a:srgbClr val="00B050"/>
          </a:solidFill>
        </p:spPr>
      </p:pic>
      <p:sp>
        <p:nvSpPr>
          <p:cNvPr id="7" name="TextBox 6"/>
          <p:cNvSpPr txBox="1"/>
          <p:nvPr/>
        </p:nvSpPr>
        <p:spPr>
          <a:xfrm>
            <a:off x="3819736" y="3471549"/>
            <a:ext cx="437194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ko-KR" altLang="en-US" sz="1600" b="1" spc="600" dirty="0" smtClean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랭킹시스템</a:t>
            </a:r>
            <a:endParaRPr lang="en-US" altLang="ko-KR" sz="1600" b="1" spc="600" dirty="0" smtClean="0">
              <a:solidFill>
                <a:srgbClr val="FFC000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dist"/>
            <a:r>
              <a:rPr lang="en-US" altLang="ko-KR" sz="1200" b="1" spc="600" dirty="0" smtClean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</a:t>
            </a:r>
            <a:r>
              <a:rPr lang="en-US" altLang="ko-KR" sz="1200" b="1" spc="600" dirty="0">
                <a:solidFill>
                  <a:srgbClr val="FFC000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zzang</a:t>
            </a:r>
            <a:endParaRPr lang="ko-KR" altLang="en-US" sz="2800" b="1" spc="600" dirty="0">
              <a:solidFill>
                <a:srgbClr val="FFC000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638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604" y="0"/>
            <a:ext cx="9163396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422580" y="438286"/>
            <a:ext cx="186778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RANKING</a:t>
            </a:r>
          </a:p>
          <a:p>
            <a:pPr algn="dist"/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정렬 방법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2202873" y="5069770"/>
            <a:ext cx="7938654" cy="78177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인터페이스 구현 방법을 사용하여 </a:t>
            </a:r>
            <a:endParaRPr lang="en-US" altLang="ko-KR" dirty="0" smtClean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랭킹 스코어</a:t>
            </a:r>
            <a:endParaRPr lang="en-US" altLang="ko-KR" dirty="0" smtClean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가 높을수록 위로 올라가게 함</a:t>
            </a:r>
            <a:r>
              <a:rPr lang="en-US" altLang="ko-KR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.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12" name="아래쪽 화살표 11"/>
          <p:cNvSpPr/>
          <p:nvPr/>
        </p:nvSpPr>
        <p:spPr>
          <a:xfrm>
            <a:off x="5411585" y="4063318"/>
            <a:ext cx="1546168" cy="940944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8730" y="1304946"/>
            <a:ext cx="8310863" cy="269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2774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2900323" y="672952"/>
            <a:ext cx="96532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dirty="0" smtClean="0">
                <a:solidFill>
                  <a:prstClr val="white"/>
                </a:solidFill>
                <a:latin typeface="나눔스퀘어" pitchFamily="50" charset="-127"/>
                <a:ea typeface="나눔스퀘어" pitchFamily="50" charset="-127"/>
              </a:rPr>
              <a:t>랭킹 저장</a:t>
            </a:r>
            <a:endParaRPr lang="ko-KR" altLang="en-US" sz="1400" b="1" dirty="0">
              <a:solidFill>
                <a:prstClr val="white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</a:p>
          <a:p>
            <a:pPr algn="ctr"/>
            <a:r>
              <a:rPr lang="en-US" altLang="ko-KR" sz="2000" b="1" dirty="0">
                <a:solidFill>
                  <a:prstClr val="white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prstClr val="white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223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0386" y="1591858"/>
            <a:ext cx="3810532" cy="1695687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6450676" y="2158952"/>
            <a:ext cx="3829634" cy="659662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textBox</a:t>
            </a:r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에 이름을 입력하여 저장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2179" y="4534409"/>
            <a:ext cx="1276528" cy="1209844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5552205" y="4877000"/>
            <a:ext cx="4401863" cy="860139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이름을 입력하지 않고 저장을 누른 경우</a:t>
            </a:r>
            <a:endParaRPr lang="en-US" altLang="ko-KR" dirty="0" smtClean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해당 메시지 박스가 뜸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cxnSp>
        <p:nvCxnSpPr>
          <p:cNvPr id="4" name="꺾인 연결선 3"/>
          <p:cNvCxnSpPr>
            <a:stCxn id="13" idx="3"/>
            <a:endCxn id="15" idx="0"/>
          </p:cNvCxnSpPr>
          <p:nvPr/>
        </p:nvCxnSpPr>
        <p:spPr>
          <a:xfrm flipV="1">
            <a:off x="5770918" y="2158952"/>
            <a:ext cx="2594575" cy="280750"/>
          </a:xfrm>
          <a:prstGeom prst="bentConnector4">
            <a:avLst>
              <a:gd name="adj1" fmla="val 13100"/>
              <a:gd name="adj2" fmla="val 38341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19" idx="3"/>
            <a:endCxn id="20" idx="0"/>
          </p:cNvCxnSpPr>
          <p:nvPr/>
        </p:nvCxnSpPr>
        <p:spPr>
          <a:xfrm flipV="1">
            <a:off x="4858707" y="4877000"/>
            <a:ext cx="2894430" cy="262331"/>
          </a:xfrm>
          <a:prstGeom prst="bentConnector4">
            <a:avLst>
              <a:gd name="adj1" fmla="val 11980"/>
              <a:gd name="adj2" fmla="val 317737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371096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 flipH="1">
            <a:off x="5001352" y="816320"/>
            <a:ext cx="2327180" cy="576063"/>
            <a:chOff x="6516216" y="3370665"/>
            <a:chExt cx="2580345" cy="67197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6216" y="3370665"/>
              <a:ext cx="671971" cy="671971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3248" y="3370665"/>
              <a:ext cx="671971" cy="671971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4590" y="3370665"/>
              <a:ext cx="671971" cy="671971"/>
            </a:xfrm>
            <a:prstGeom prst="rect">
              <a:avLst/>
            </a:prstGeom>
          </p:spPr>
        </p:pic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614" y="715538"/>
            <a:ext cx="720080" cy="720080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5001352" y="816320"/>
            <a:ext cx="2327180" cy="576063"/>
            <a:chOff x="3408410" y="3282704"/>
            <a:chExt cx="2327180" cy="576063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9548" y="3282704"/>
              <a:ext cx="606042" cy="571500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979" y="3287267"/>
              <a:ext cx="606042" cy="57150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2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8410" y="3284985"/>
              <a:ext cx="606042" cy="571500"/>
            </a:xfrm>
            <a:prstGeom prst="rect">
              <a:avLst/>
            </a:prstGeom>
          </p:spPr>
        </p:pic>
      </p:grpSp>
      <p:sp>
        <p:nvSpPr>
          <p:cNvPr id="2" name="TextBox 1"/>
          <p:cNvSpPr txBox="1"/>
          <p:nvPr/>
        </p:nvSpPr>
        <p:spPr>
          <a:xfrm>
            <a:off x="5271110" y="906577"/>
            <a:ext cx="1787669" cy="40011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20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메인 디자인</a:t>
            </a:r>
            <a:endParaRPr lang="ko-KR" altLang="en-US" sz="20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3293132" y="1435618"/>
            <a:ext cx="5743620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95" y="1719491"/>
            <a:ext cx="9792393" cy="46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794895"/>
      </p:ext>
    </p:extLst>
  </p:cSld>
  <p:clrMapOvr>
    <a:masterClrMapping/>
  </p:clrMapOvr>
  <p:transition spd="slow" advTm="6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10"/>
                            </p:stCondLst>
                            <p:childTnLst>
                              <p:par>
                                <p:cTn id="19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2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7037E-7 L 0.6457 0.0002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279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95833E-6 -2.96296E-6 L 0.92552 0.0044 " pathEditMode="relative" rAng="0" ptsTypes="AA">
                                      <p:cBhvr>
                                        <p:cTn id="26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276" y="20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88" y="0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21090" y="682447"/>
            <a:ext cx="1912703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저장한 랭킹 조회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90" y="620690"/>
            <a:ext cx="360039" cy="360039"/>
          </a:xfrm>
          <a:prstGeom prst="rect">
            <a:avLst/>
          </a:prstGeom>
        </p:spPr>
      </p:pic>
      <p:sp>
        <p:nvSpPr>
          <p:cNvPr id="12" name="모서리가 둥근 직사각형 11"/>
          <p:cNvSpPr/>
          <p:nvPr/>
        </p:nvSpPr>
        <p:spPr>
          <a:xfrm>
            <a:off x="2321090" y="4730457"/>
            <a:ext cx="2949984" cy="988698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동녘M" panose="02030600000101010101" pitchFamily="18" charset="-127"/>
                <a:ea typeface="HY동녘M" panose="02030600000101010101" pitchFamily="18" charset="-127"/>
                <a:cs typeface="+mn-cs"/>
              </a:rPr>
              <a:t>올바른 이름을 입력하고 조회하기를 누르면</a:t>
            </a:r>
            <a:endParaRPr kumimoji="0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동녘M" panose="02030600000101010101" pitchFamily="18" charset="-127"/>
              <a:ea typeface="HY동녘M" panose="02030600000101010101" pitchFamily="18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HY동녘M" panose="02030600000101010101" pitchFamily="18" charset="-127"/>
                <a:ea typeface="HY동녘M" panose="02030600000101010101" pitchFamily="18" charset="-127"/>
                <a:cs typeface="+mn-cs"/>
              </a:rPr>
              <a:t>해당 이름을 조회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HY동녘M" panose="02030600000101010101" pitchFamily="18" charset="-127"/>
              <a:ea typeface="HY동녘M" panose="02030600000101010101" pitchFamily="18" charset="-127"/>
              <a:cs typeface="+mn-cs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1638" y="1417147"/>
            <a:ext cx="4204363" cy="25607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03230" y="3489839"/>
            <a:ext cx="3715790" cy="2811961"/>
          </a:xfrm>
          <a:prstGeom prst="rect">
            <a:avLst/>
          </a:prstGeom>
        </p:spPr>
      </p:pic>
      <p:sp>
        <p:nvSpPr>
          <p:cNvPr id="6" name="아래쪽 화살표 5"/>
          <p:cNvSpPr/>
          <p:nvPr/>
        </p:nvSpPr>
        <p:spPr>
          <a:xfrm>
            <a:off x="3567624" y="4050783"/>
            <a:ext cx="852390" cy="606829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화살표 8"/>
          <p:cNvSpPr/>
          <p:nvPr/>
        </p:nvSpPr>
        <p:spPr>
          <a:xfrm>
            <a:off x="5625979" y="4763450"/>
            <a:ext cx="867018" cy="922711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03230" y="1551070"/>
            <a:ext cx="344853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84190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2184"/>
            <a:ext cx="9144000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79277" y="583618"/>
            <a:ext cx="1157689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ko-KR" altLang="en-US" sz="14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예외 처리</a:t>
            </a:r>
            <a:endParaRPr lang="ko-KR" altLang="en-US" sz="14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4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5" y="620690"/>
            <a:ext cx="360039" cy="36003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702" y="620690"/>
            <a:ext cx="360039" cy="36003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964575" y="5880937"/>
            <a:ext cx="8262850" cy="55311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없는 이름을 입력한 후 조회를 하면</a:t>
            </a:r>
            <a:r>
              <a:rPr lang="en-US" altLang="ko-KR" dirty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List</a:t>
            </a:r>
            <a:r>
              <a:rPr lang="ko-KR" altLang="en-US" dirty="0" smtClean="0">
                <a:solidFill>
                  <a:srgbClr val="FFFF00"/>
                </a:solidFill>
                <a:latin typeface="HY동녘M" panose="02030600000101010101" pitchFamily="18" charset="-127"/>
                <a:ea typeface="HY동녘M" panose="02030600000101010101" pitchFamily="18" charset="-127"/>
              </a:rPr>
              <a:t>박스에 이름이 없다고 뜸 </a:t>
            </a:r>
            <a:endParaRPr lang="ko-KR" altLang="en-US" dirty="0">
              <a:solidFill>
                <a:srgbClr val="FFFF00"/>
              </a:solidFill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28519" y="1353292"/>
            <a:ext cx="8187971" cy="2545377"/>
          </a:xfrm>
          <a:prstGeom prst="rect">
            <a:avLst/>
          </a:prstGeom>
        </p:spPr>
      </p:pic>
      <p:sp>
        <p:nvSpPr>
          <p:cNvPr id="2" name="아래쪽 화살표 1"/>
          <p:cNvSpPr/>
          <p:nvPr/>
        </p:nvSpPr>
        <p:spPr>
          <a:xfrm>
            <a:off x="5385399" y="4025029"/>
            <a:ext cx="1421202" cy="667413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64575" y="4692442"/>
            <a:ext cx="8262850" cy="113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111453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6" descr="BsnSCB: Pacman, by Jacquelynn Nold"/>
          <p:cNvSpPr>
            <a:spLocks noChangeAspect="1" noChangeArrowheads="1"/>
          </p:cNvSpPr>
          <p:nvPr/>
        </p:nvSpPr>
        <p:spPr bwMode="auto">
          <a:xfrm>
            <a:off x="1600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AutoShape 8" descr="BsnSCB: Pacman, by Jacquelynn Nold"/>
          <p:cNvSpPr>
            <a:spLocks noChangeAspect="1" noChangeArrowheads="1"/>
          </p:cNvSpPr>
          <p:nvPr/>
        </p:nvSpPr>
        <p:spPr bwMode="auto">
          <a:xfrm>
            <a:off x="1752600" y="158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79" y="2708920"/>
            <a:ext cx="7882642" cy="279581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51584" y="1988841"/>
            <a:ext cx="7632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나눔스퀘어" pitchFamily="50" charset="-127"/>
                <a:cs typeface="Open Sans Extrabold" panose="020B0906030804020204" pitchFamily="34" charset="0"/>
              </a:rPr>
              <a:t>THANK YOU</a:t>
            </a:r>
            <a:endParaRPr lang="ko-KR" altLang="en-US" sz="32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724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6000">
        <p:split/>
      </p:transition>
    </mc:Choice>
    <mc:Fallback xmlns="">
      <p:transition spd="slow" advTm="6000">
        <p:split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630" y="2857446"/>
            <a:ext cx="550168" cy="5439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1744" y="3471549"/>
            <a:ext cx="437194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spc="600" dirty="0" smtClean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GAME1</a:t>
            </a:r>
            <a:endParaRPr lang="en-US" altLang="ko-KR" sz="1600" b="1" spc="600" dirty="0">
              <a:solidFill>
                <a:srgbClr val="33CCFF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dist"/>
            <a:r>
              <a:rPr lang="en-US" altLang="ko-KR" sz="1200" b="1" spc="600" dirty="0" smtClean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Good </a:t>
            </a:r>
            <a:r>
              <a:rPr lang="en-US" altLang="ko-KR" sz="1200" b="1" spc="600" dirty="0">
                <a:solidFill>
                  <a:srgbClr val="33CCFF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zzang</a:t>
            </a:r>
            <a:endParaRPr lang="ko-KR" altLang="en-US" sz="2800" b="1" spc="600" dirty="0">
              <a:solidFill>
                <a:srgbClr val="33CCFF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1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000">
        <p:fade/>
      </p:transition>
    </mc:Choice>
    <mc:Fallback xmlns="">
      <p:transition spd="med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3791744" y="1790458"/>
            <a:ext cx="47510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GAME</a:t>
            </a:r>
          </a:p>
          <a:p>
            <a:pPr algn="ctr"/>
            <a:r>
              <a:rPr lang="en-US" altLang="ko-KR" sz="6000" b="1" spc="600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SNAKE</a:t>
            </a:r>
            <a:endParaRPr lang="ko-KR" altLang="en-US" sz="6000" b="1" spc="600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37" y="3890360"/>
            <a:ext cx="543335" cy="5467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295800" y="3167757"/>
            <a:ext cx="3672408" cy="261610"/>
          </a:xfrm>
          <a:prstGeom prst="rect">
            <a:avLst/>
          </a:prstGeom>
          <a:solidFill>
            <a:schemeClr val="bg1"/>
          </a:solidFill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100" b="1" spc="300" dirty="0" smtClean="0">
                <a:latin typeface="나눔스퀘어" pitchFamily="50" charset="-127"/>
                <a:ea typeface="나눔스퀘어" pitchFamily="50" charset="-127"/>
              </a:rPr>
              <a:t>SNAKE</a:t>
            </a:r>
            <a:r>
              <a:rPr lang="ko-KR" altLang="en-US" sz="1100" b="1" spc="300" dirty="0" smtClean="0"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100" b="1" spc="300" dirty="0">
                <a:latin typeface="나눔스퀘어" pitchFamily="50" charset="-127"/>
                <a:ea typeface="나눔스퀘어" pitchFamily="50" charset="-127"/>
              </a:rPr>
              <a:t>게임에 대해 알아보자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86813" y="4898105"/>
            <a:ext cx="135806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lang="en-US" altLang="ko-KR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</a:t>
            </a:r>
            <a:r>
              <a:rPr lang="ko-KR" altLang="en-US" sz="1600" b="1" spc="300" dirty="0" smtClean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 김 동 혁</a:t>
            </a:r>
            <a:endParaRPr lang="ko-KR" altLang="en-US" sz="1600" b="1" spc="300" dirty="0">
              <a:solidFill>
                <a:schemeClr val="bg1"/>
              </a:solidFill>
              <a:latin typeface="나눔스퀘어" pitchFamily="50" charset="-127"/>
              <a:ea typeface="나눔스퀘어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8954660"/>
      </p:ext>
    </p:extLst>
  </p:cSld>
  <p:clrMapOvr>
    <a:masterClrMapping/>
  </p:clrMapOvr>
  <p:transition spd="slow" advTm="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 animBg="1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1981584" y="672952"/>
            <a:ext cx="27687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변수 선언 및 메서드 호출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17157" y="458670"/>
            <a:ext cx="115768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1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8614" y="1412777"/>
            <a:ext cx="7889786" cy="4798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95533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1981584" y="672952"/>
            <a:ext cx="27687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변수 선언 및 메서드 호출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2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738" y="1547469"/>
            <a:ext cx="7989278" cy="36011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240692" y="5469924"/>
            <a:ext cx="790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뱀의 몸통 부분을 정수 </a:t>
            </a:r>
            <a:r>
              <a:rPr lang="en-US" altLang="ko-KR" dirty="0" smtClean="0">
                <a:solidFill>
                  <a:schemeClr val="bg1"/>
                </a:solidFill>
              </a:rPr>
              <a:t>x,y </a:t>
            </a:r>
            <a:r>
              <a:rPr lang="ko-KR" altLang="en-US" dirty="0" smtClean="0">
                <a:solidFill>
                  <a:schemeClr val="bg1"/>
                </a:solidFill>
              </a:rPr>
              <a:t>값을 받는 </a:t>
            </a:r>
            <a:r>
              <a:rPr lang="en-US" altLang="ko-KR" dirty="0" smtClean="0">
                <a:solidFill>
                  <a:schemeClr val="bg1"/>
                </a:solidFill>
              </a:rPr>
              <a:t>Label</a:t>
            </a:r>
            <a:r>
              <a:rPr lang="ko-KR" altLang="en-US" dirty="0" smtClean="0">
                <a:solidFill>
                  <a:schemeClr val="bg1"/>
                </a:solidFill>
              </a:rPr>
              <a:t>을 코드로 생성해 줍니다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3951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48525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7" name="TextBox 6"/>
          <p:cNvSpPr txBox="1"/>
          <p:nvPr/>
        </p:nvSpPr>
        <p:spPr>
          <a:xfrm>
            <a:off x="1981584" y="672952"/>
            <a:ext cx="2768707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dist"/>
            <a:r>
              <a:rPr lang="ko-KR" altLang="en-US" sz="1400" b="1" spc="300" dirty="0">
                <a:solidFill>
                  <a:schemeClr val="bg1"/>
                </a:solidFill>
                <a:latin typeface="나눔스퀘어" pitchFamily="50" charset="-127"/>
                <a:ea typeface="나눔스퀘어" pitchFamily="50" charset="-127"/>
              </a:rPr>
              <a:t>변수 선언 및 메서드 호출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23115" y="458670"/>
            <a:ext cx="945772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3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ROUND</a:t>
            </a:r>
            <a:endParaRPr lang="ko-KR" altLang="en-US" sz="2000" b="1" dirty="0">
              <a:solidFill>
                <a:schemeClr val="bg1"/>
              </a:solidFill>
              <a:latin typeface="Open Sans Extrabold" panose="020B0906030804020204" pitchFamily="34" charset="0"/>
              <a:ea typeface="나눔스퀘어" pitchFamily="50" charset="-127"/>
              <a:cs typeface="Open Sans Extrabold" panose="020B0906030804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620690"/>
            <a:ext cx="360039" cy="36003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6326" y="620690"/>
            <a:ext cx="360039" cy="360039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20690"/>
            <a:ext cx="360039" cy="36003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592" y="620690"/>
            <a:ext cx="360039" cy="3600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726" y="620690"/>
            <a:ext cx="360039" cy="360039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671" y="1395489"/>
            <a:ext cx="1770285" cy="491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444" y="1395489"/>
            <a:ext cx="6173788" cy="4913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직선 화살표 연결선 4"/>
          <p:cNvCxnSpPr/>
          <p:nvPr/>
        </p:nvCxnSpPr>
        <p:spPr>
          <a:xfrm flipH="1">
            <a:off x="7824193" y="1494121"/>
            <a:ext cx="1266399" cy="15175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7824193" y="2550253"/>
            <a:ext cx="1958561" cy="5440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479" y="623951"/>
            <a:ext cx="360039" cy="360039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459" y="617784"/>
            <a:ext cx="360039" cy="360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46652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5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1211</TotalTime>
  <Words>482</Words>
  <Application>Microsoft Office PowerPoint</Application>
  <PresentationFormat>와이드스크린</PresentationFormat>
  <Paragraphs>167</Paragraphs>
  <Slides>42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HY견고딕</vt:lpstr>
      <vt:lpstr>HY동녘M</vt:lpstr>
      <vt:lpstr>Open Sans Extrabold</vt:lpstr>
      <vt:lpstr>Quicksand</vt:lpstr>
      <vt:lpstr>나눔스퀘어</vt:lpstr>
      <vt:lpstr>맑은 고딕</vt:lpstr>
      <vt:lpstr>Arial</vt:lpstr>
      <vt:lpstr>5_Office 테마</vt:lpstr>
      <vt:lpstr>6_Office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메인 화면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KB</dc:creator>
  <cp:lastModifiedBy>KB</cp:lastModifiedBy>
  <cp:revision>105</cp:revision>
  <dcterms:created xsi:type="dcterms:W3CDTF">2021-04-30T03:35:59Z</dcterms:created>
  <dcterms:modified xsi:type="dcterms:W3CDTF">2021-05-07T04:49:19Z</dcterms:modified>
</cp:coreProperties>
</file>